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45503-70F8-3822-F30F-0CCE8E4ED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4563" y="3007518"/>
            <a:ext cx="9906000" cy="842963"/>
          </a:xfrm>
        </p:spPr>
        <p:txBody>
          <a:bodyPr>
            <a:normAutofit/>
          </a:bodyPr>
          <a:lstStyle/>
          <a:p>
            <a:pPr algn="ctr"/>
            <a:r>
              <a:rPr lang="en-IN" sz="4400" dirty="0"/>
              <a:t>6. जाहिरात मोहीम नियोजन</a:t>
            </a:r>
            <a:endParaRPr lang="en-US" sz="4400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E367E94-AC28-F51B-2FDD-4430D37A0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34600" y="5616131"/>
            <a:ext cx="1985963" cy="1025970"/>
          </a:xfrm>
        </p:spPr>
        <p:txBody>
          <a:bodyPr/>
          <a:lstStyle/>
          <a:p>
            <a:pPr algn="ctr"/>
            <a:r>
              <a:rPr lang="mr-IN" dirty="0"/>
              <a:t>प्रा. डामसे एस. के.</a:t>
            </a:r>
          </a:p>
          <a:p>
            <a:pPr algn="ctr"/>
            <a:r>
              <a:rPr lang="mr-IN" dirty="0"/>
              <a:t>वाणिज्य विभाग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02125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7E361-12D4-FB87-097B-C70F97381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/>
              <a:t>माध्यम उद्दिष्टांच्या संदर्भातील माध्यम नियोजन विविध टप्पे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1E510-9686-3985-7DC7-E23294586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लक्ष बाजारपेठांचा अभ्यास</a:t>
            </a:r>
          </a:p>
          <a:p>
            <a:r>
              <a:rPr lang="en-IN" dirty="0"/>
              <a:t>जाहिरातीचा संदेश निश्चित करणे</a:t>
            </a:r>
          </a:p>
          <a:p>
            <a:r>
              <a:rPr lang="en-IN" dirty="0"/>
              <a:t>माध्यव व लक्ष जनसमुदाय यांचा मेळ</a:t>
            </a:r>
          </a:p>
          <a:p>
            <a:r>
              <a:rPr lang="en-IN" dirty="0"/>
              <a:t>माध्यमाची निवड</a:t>
            </a:r>
          </a:p>
          <a:p>
            <a:r>
              <a:rPr lang="en-IN" dirty="0"/>
              <a:t>माध्यमांचे वेळापत्रक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210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13635-5E7B-3B6B-6546-EA7CD62E3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89715"/>
            <a:ext cx="12192000" cy="1478570"/>
          </a:xfrm>
        </p:spPr>
        <p:txBody>
          <a:bodyPr>
            <a:normAutofit/>
          </a:bodyPr>
          <a:lstStyle/>
          <a:p>
            <a:pPr algn="ctr"/>
            <a:r>
              <a:rPr lang="en-US" sz="7200" i="1" dirty="0"/>
              <a:t>Thank you</a:t>
            </a:r>
            <a:endParaRPr lang="en-IN" sz="7200" i="1" dirty="0"/>
          </a:p>
        </p:txBody>
      </p:sp>
    </p:spTree>
    <p:extLst>
      <p:ext uri="{BB962C8B-B14F-4D97-AF65-F5344CB8AC3E}">
        <p14:creationId xmlns:p14="http://schemas.microsoft.com/office/powerpoint/2010/main" val="2239534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1C7D6-54B9-2D76-9623-AECCFDEED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जाहिरात मोहीम नियोजनावर परिणाम करणारे घटक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BE479-26EF-B6F2-CA26-549303CC2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6317" y="2286063"/>
            <a:ext cx="8916988" cy="3541714"/>
          </a:xfrm>
        </p:spPr>
        <p:txBody>
          <a:bodyPr>
            <a:normAutofit fontScale="55000" lnSpcReduction="20000"/>
          </a:bodyPr>
          <a:lstStyle/>
          <a:p>
            <a:r>
              <a:rPr lang="en-IN" dirty="0"/>
              <a:t>संघटन</a:t>
            </a:r>
          </a:p>
          <a:p>
            <a:r>
              <a:rPr lang="en-IN" dirty="0"/>
              <a:t>जाहिरात अंदाजपत्रक</a:t>
            </a:r>
          </a:p>
          <a:p>
            <a:r>
              <a:rPr lang="en-IN" dirty="0"/>
              <a:t>वस्तूची माहिती</a:t>
            </a:r>
          </a:p>
          <a:p>
            <a:r>
              <a:rPr lang="en-IN" dirty="0"/>
              <a:t>ग्राहकाची माहिती</a:t>
            </a:r>
          </a:p>
          <a:p>
            <a:r>
              <a:rPr lang="en-IN" dirty="0"/>
              <a:t>भाषा</a:t>
            </a:r>
          </a:p>
          <a:p>
            <a:r>
              <a:rPr lang="en-IN" dirty="0"/>
              <a:t>स्पर्धक</a:t>
            </a:r>
          </a:p>
          <a:p>
            <a:r>
              <a:rPr lang="en-IN" dirty="0"/>
              <a:t>माध्यमांची उपलब्धता</a:t>
            </a:r>
          </a:p>
          <a:p>
            <a:r>
              <a:rPr lang="en-IN" dirty="0"/>
              <a:t>विक्रे वृद्धीचे प्रयत्न</a:t>
            </a:r>
          </a:p>
          <a:p>
            <a:r>
              <a:rPr lang="en-IN" dirty="0"/>
              <a:t>सद्य समस्यांची ओळख</a:t>
            </a:r>
          </a:p>
          <a:p>
            <a:r>
              <a:rPr lang="en-IN" dirty="0"/>
              <a:t>सरकारी नियंत्रणे</a:t>
            </a:r>
          </a:p>
          <a:p>
            <a:r>
              <a:rPr lang="en-IN" dirty="0"/>
              <a:t>जाहिरात </a:t>
            </a:r>
            <a:r>
              <a:rPr lang="mr-IN" dirty="0"/>
              <a:t>उद्दिष्टे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47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4755A-71B5-A079-D16E-D48C644F6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जाहिरात मोहीम नियोजन प्रक्रिया/टप्पे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F60C9-EE74-ED1E-2F3A-7848C298A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N" dirty="0"/>
              <a:t>संशोधन माहिती</a:t>
            </a:r>
          </a:p>
          <a:p>
            <a:r>
              <a:rPr lang="en-IN" dirty="0"/>
              <a:t>लक्ष बाजारपेठांची व्याख्या</a:t>
            </a:r>
          </a:p>
          <a:p>
            <a:r>
              <a:rPr lang="en-IN" dirty="0"/>
              <a:t>मोहिमेची उद्दिष्टे निश्चित करणे</a:t>
            </a:r>
          </a:p>
          <a:p>
            <a:r>
              <a:rPr lang="en-IN" dirty="0"/>
              <a:t>अंदाजपत्रकाचे वाटप</a:t>
            </a:r>
          </a:p>
          <a:p>
            <a:r>
              <a:rPr lang="en-IN" dirty="0"/>
              <a:t>संदेश ठरवणे</a:t>
            </a:r>
          </a:p>
          <a:p>
            <a:r>
              <a:rPr lang="en-IN" dirty="0"/>
              <a:t>विपणनाच्या इतर घटकांशी समन्वय</a:t>
            </a:r>
          </a:p>
          <a:p>
            <a:r>
              <a:rPr lang="en-IN" dirty="0"/>
              <a:t>माध्यम वेळापत्रक</a:t>
            </a:r>
          </a:p>
          <a:p>
            <a:r>
              <a:rPr lang="en-IN" dirty="0"/>
              <a:t>माध्यमाची निवड</a:t>
            </a:r>
          </a:p>
          <a:p>
            <a:r>
              <a:rPr lang="en-IN" dirty="0"/>
              <a:t>अंमलबजावणी</a:t>
            </a:r>
          </a:p>
          <a:p>
            <a:r>
              <a:rPr lang="en-IN" dirty="0"/>
              <a:t>प्रतिसाद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577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05B83-CB49-7B20-1D36-1894D3F27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जाहिरात मोहीम किंवा जाहिरात विक्री उद्दिष्टे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5F836-07FB-9B92-DB4F-1CD7C7C56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N" dirty="0"/>
              <a:t>नवीन वस्तूंना बाजारपेठ मिळवून देणे</a:t>
            </a:r>
          </a:p>
          <a:p>
            <a:r>
              <a:rPr lang="en-IN" dirty="0"/>
              <a:t>विक्रय वृद्धी</a:t>
            </a:r>
          </a:p>
          <a:p>
            <a:r>
              <a:rPr lang="en-IN" dirty="0"/>
              <a:t>माहिती पुरविणे</a:t>
            </a:r>
          </a:p>
          <a:p>
            <a:r>
              <a:rPr lang="en-IN" dirty="0"/>
              <a:t>जनतेला शिक्षित करणे</a:t>
            </a:r>
          </a:p>
          <a:p>
            <a:r>
              <a:rPr lang="en-IN" dirty="0"/>
              <a:t>जागृतता निर्माण करणे</a:t>
            </a:r>
          </a:p>
          <a:p>
            <a:r>
              <a:rPr lang="en-IN" dirty="0"/>
              <a:t>मुद्रा प्रतिमा व विश्वास निर्माण करणे</a:t>
            </a:r>
          </a:p>
          <a:p>
            <a:r>
              <a:rPr lang="en-IN" dirty="0"/>
              <a:t>मध्यस्थांना प्रेरित करणे</a:t>
            </a:r>
          </a:p>
          <a:p>
            <a:r>
              <a:rPr lang="en-IN" dirty="0"/>
              <a:t>नकारात्मक दृष्टिकोन बदलणे</a:t>
            </a:r>
          </a:p>
          <a:p>
            <a:r>
              <a:rPr lang="en-IN" dirty="0"/>
              <a:t>विस्तृत बाजारपेठ</a:t>
            </a:r>
          </a:p>
          <a:p>
            <a:r>
              <a:rPr lang="en-IN" dirty="0"/>
              <a:t>स्पर्धकांच्या आरोपाचे खंडन करणे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443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1D3AA-E277-456B-1274-1C5875C33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/>
              <a:t>डागमर दृष्टिकोन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D2488-CDAE-AA58-37F5-587AFC7D6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2892" y="2560383"/>
            <a:ext cx="9905999" cy="3541714"/>
          </a:xfrm>
        </p:spPr>
        <p:txBody>
          <a:bodyPr/>
          <a:lstStyle/>
          <a:p>
            <a:r>
              <a:rPr lang="en-IN" dirty="0"/>
              <a:t>जागृतता</a:t>
            </a:r>
          </a:p>
          <a:p>
            <a:r>
              <a:rPr lang="en-IN" dirty="0"/>
              <a:t>व्याप्ती</a:t>
            </a:r>
          </a:p>
          <a:p>
            <a:r>
              <a:rPr lang="en-IN" dirty="0"/>
              <a:t>दृढ विश्वास</a:t>
            </a:r>
          </a:p>
          <a:p>
            <a:r>
              <a:rPr lang="en-IN" dirty="0"/>
              <a:t>अभिप्रेरण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281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41753-2376-21E2-541C-F0CEE30BD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जाहिरात अंदाजपत्रकावर परिणाम करणारे घटक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1252A-CBAB-0743-87B1-0C4EA68A3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/>
              <a:t>साध्य करावयाची उद्दिष्टे</a:t>
            </a:r>
          </a:p>
          <a:p>
            <a:r>
              <a:rPr lang="en-IN" dirty="0"/>
              <a:t>स्पर्धेची तीव्रता</a:t>
            </a:r>
          </a:p>
          <a:p>
            <a:r>
              <a:rPr lang="en-IN" dirty="0"/>
              <a:t>वस्तूचे स्वरूप</a:t>
            </a:r>
          </a:p>
          <a:p>
            <a:r>
              <a:rPr lang="en-IN" dirty="0"/>
              <a:t>कंपनीचा आकार</a:t>
            </a:r>
          </a:p>
          <a:p>
            <a:r>
              <a:rPr lang="en-IN" dirty="0"/>
              <a:t>बाजारपेठेचा विस्तार</a:t>
            </a:r>
          </a:p>
          <a:p>
            <a:r>
              <a:rPr lang="en-IN" dirty="0"/>
              <a:t>कंपनी व उत्पादनाची परंपरा</a:t>
            </a:r>
          </a:p>
          <a:p>
            <a:r>
              <a:rPr lang="en-IN" dirty="0"/>
              <a:t>पैशाची उपलब्धता</a:t>
            </a:r>
          </a:p>
          <a:p>
            <a:r>
              <a:rPr lang="en-IN" dirty="0"/>
              <a:t>उपलब्ध साधने</a:t>
            </a:r>
          </a:p>
          <a:p>
            <a:r>
              <a:rPr lang="en-IN" dirty="0"/>
              <a:t>जाहिरातीची वारंवारिता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978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4865D-32F7-6B2B-3285-934CE09ED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जाहिरात अंदाजपत्रकाचे प्रकार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3E9EE-23C5-309A-CB2C-C024DF911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N" dirty="0"/>
              <a:t>विक्री टक्केवारी पद्धत</a:t>
            </a:r>
          </a:p>
          <a:p>
            <a:r>
              <a:rPr lang="en-IN" dirty="0"/>
              <a:t>नग विक्री पद्धत</a:t>
            </a:r>
          </a:p>
          <a:p>
            <a:r>
              <a:rPr lang="en-IN" dirty="0"/>
              <a:t>स्पर्धकांच्या अंदाजपत्रकानुसार</a:t>
            </a:r>
          </a:p>
          <a:p>
            <a:r>
              <a:rPr lang="en-IN" dirty="0"/>
              <a:t>उद्दिष्टे आणि लक्ष पद्धती</a:t>
            </a:r>
          </a:p>
          <a:p>
            <a:r>
              <a:rPr lang="en-IN" dirty="0"/>
              <a:t>मनमानी पद्धत</a:t>
            </a:r>
          </a:p>
          <a:p>
            <a:r>
              <a:rPr lang="en-IN" dirty="0"/>
              <a:t>इतर पद्धती:</a:t>
            </a:r>
          </a:p>
          <a:p>
            <a:pPr marL="457200" indent="-457200">
              <a:buAutoNum type="hindiNumPeriod"/>
            </a:pPr>
            <a:r>
              <a:rPr lang="en-IN" dirty="0"/>
              <a:t>नफा नियोजन पद्धत</a:t>
            </a:r>
          </a:p>
          <a:p>
            <a:pPr marL="457200" indent="-457200">
              <a:buAutoNum type="hindiNumPeriod"/>
            </a:pPr>
            <a:r>
              <a:rPr lang="en-IN" dirty="0"/>
              <a:t>विक्री क्षेत्र पद्धत</a:t>
            </a:r>
          </a:p>
          <a:p>
            <a:pPr marL="457200" indent="-457200">
              <a:buAutoNum type="hindiNumPeriod"/>
            </a:pPr>
            <a:r>
              <a:rPr lang="en-IN" dirty="0"/>
              <a:t>धोका पत्करण्याची क्षमता पद्धत</a:t>
            </a:r>
          </a:p>
          <a:p>
            <a:pPr marL="457200" indent="-457200">
              <a:buAutoNum type="hindiNumPeriod"/>
            </a:pPr>
            <a:r>
              <a:rPr lang="en-IN" dirty="0"/>
              <a:t>किंमत देऊन विकत घेण्याची ताकद अजमवणारी पद्धत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578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BE13E-0E10-A685-482D-C4B37B160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dirty="0"/>
              <a:t>जाहिरात माध्यमाची निवड करताना विचारात घ्यायचे घटक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B509E-C942-7DF4-4FEE-E1F33DF7B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097088"/>
            <a:ext cx="9905999" cy="4468303"/>
          </a:xfrm>
        </p:spPr>
        <p:txBody>
          <a:bodyPr>
            <a:normAutofit fontScale="55000" lnSpcReduction="20000"/>
          </a:bodyPr>
          <a:lstStyle/>
          <a:p>
            <a:r>
              <a:rPr lang="en-IN" dirty="0"/>
              <a:t>वस्तूची वैशिष्ट्ये</a:t>
            </a:r>
          </a:p>
          <a:p>
            <a:r>
              <a:rPr lang="en-IN" dirty="0"/>
              <a:t>लक्ष ग्राहक</a:t>
            </a:r>
          </a:p>
          <a:p>
            <a:r>
              <a:rPr lang="en-IN" dirty="0"/>
              <a:t>स्पर्धकांची जाहिरात माध्यमे</a:t>
            </a:r>
          </a:p>
          <a:p>
            <a:r>
              <a:rPr lang="en-IN" dirty="0"/>
              <a:t>माध्यमांचा समावेशकता</a:t>
            </a:r>
          </a:p>
          <a:p>
            <a:r>
              <a:rPr lang="en-IN" dirty="0"/>
              <a:t>माध्यमाचा खर्च</a:t>
            </a:r>
          </a:p>
          <a:p>
            <a:r>
              <a:rPr lang="en-IN" dirty="0"/>
              <a:t> माध्यमाची लवचिकता/ परिवर्तनशीलता</a:t>
            </a:r>
          </a:p>
          <a:p>
            <a:r>
              <a:rPr lang="en-IN" dirty="0"/>
              <a:t>माध्यमांचा खप/ प्रसार</a:t>
            </a:r>
          </a:p>
          <a:p>
            <a:r>
              <a:rPr lang="en-IN" dirty="0"/>
              <a:t>माध्यमाची प्रतिष्ठा</a:t>
            </a:r>
          </a:p>
          <a:p>
            <a:r>
              <a:rPr lang="en-IN" dirty="0"/>
              <a:t>माध्यमाची उपलब्धता</a:t>
            </a:r>
          </a:p>
          <a:p>
            <a:r>
              <a:rPr lang="en-IN" dirty="0"/>
              <a:t>माध्यमाचे आयुष्य</a:t>
            </a:r>
          </a:p>
          <a:p>
            <a:r>
              <a:rPr lang="en-IN" dirty="0"/>
              <a:t>माध्यमाच्या मर्यादा</a:t>
            </a:r>
          </a:p>
          <a:p>
            <a:r>
              <a:rPr lang="en-IN" dirty="0"/>
              <a:t>जाहिरातीचे अंदाजपत्रक</a:t>
            </a:r>
          </a:p>
          <a:p>
            <a:r>
              <a:rPr lang="en-IN" dirty="0"/>
              <a:t> माध्यमाचे फायदे तोटे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522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27AA7-19D2-FDC8-DCE5-B5497E4C8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माध्यम वेळापत्रक डावपेच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96204-77E3-C197-9CF8-F0A306281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ठराविक कालावधीनंतर</a:t>
            </a:r>
          </a:p>
          <a:p>
            <a:r>
              <a:rPr lang="en-IN" dirty="0"/>
              <a:t>अल्प काळाचा जोरदार प्रयत्न</a:t>
            </a:r>
          </a:p>
          <a:p>
            <a:r>
              <a:rPr lang="en-IN" dirty="0"/>
              <a:t>विलंबाने जाहिरात करणे</a:t>
            </a:r>
          </a:p>
          <a:p>
            <a:r>
              <a:rPr lang="en-IN" dirty="0"/>
              <a:t>हंगामी वेळापत्रक</a:t>
            </a:r>
          </a:p>
          <a:p>
            <a:r>
              <a:rPr lang="en-IN" dirty="0"/>
              <a:t>सातत्यपूर्ण वेळापत्रक</a:t>
            </a:r>
          </a:p>
          <a:p>
            <a:r>
              <a:rPr lang="en-IN" dirty="0"/>
              <a:t>वाढत्या प्रमाणावरील जाहिरात वेळापत्रक</a:t>
            </a:r>
          </a:p>
          <a:p>
            <a:r>
              <a:rPr lang="en-IN" dirty="0"/>
              <a:t>घटत्या प्रमाणावरील जाहिरात वेळापत्रक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2332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270</Words>
  <Application>Microsoft Office PowerPoint</Application>
  <PresentationFormat>Widescreen</PresentationFormat>
  <Paragraphs>92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Tw Cen MT</vt:lpstr>
      <vt:lpstr>Circuit</vt:lpstr>
      <vt:lpstr>6. जाहिरात मोहीम नियोजन</vt:lpstr>
      <vt:lpstr>जाहिरात मोहीम नियोजनावर परिणाम करणारे घटक</vt:lpstr>
      <vt:lpstr>जाहिरात मोहीम नियोजन प्रक्रिया/टप्पे</vt:lpstr>
      <vt:lpstr>जाहिरात मोहीम किंवा जाहिरात विक्री उद्दिष्टे</vt:lpstr>
      <vt:lpstr>डागमर दृष्टिकोन</vt:lpstr>
      <vt:lpstr>जाहिरात अंदाजपत्रकावर परिणाम करणारे घटक</vt:lpstr>
      <vt:lpstr>जाहिरात अंदाजपत्रकाचे प्रकार</vt:lpstr>
      <vt:lpstr>जाहिरात माध्यमाची निवड करताना विचारात घ्यायचे घटक</vt:lpstr>
      <vt:lpstr>माध्यम वेळापत्रक डावपेच</vt:lpstr>
      <vt:lpstr>माध्यम उद्दिष्टांच्या संदर्भातील माध्यम नियोजन विविध टप्पे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जाहिरात मोहीम नियोजन</dc:title>
  <dc:creator>917276736616</dc:creator>
  <cp:lastModifiedBy>ASCC MOKHADA</cp:lastModifiedBy>
  <cp:revision>15</cp:revision>
  <dcterms:created xsi:type="dcterms:W3CDTF">2022-11-30T15:10:57Z</dcterms:created>
  <dcterms:modified xsi:type="dcterms:W3CDTF">2023-01-02T10:48:20Z</dcterms:modified>
</cp:coreProperties>
</file>